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0" r:id="rId3"/>
    <p:sldId id="289" r:id="rId4"/>
    <p:sldId id="288" r:id="rId5"/>
    <p:sldId id="286" r:id="rId6"/>
    <p:sldId id="287" r:id="rId7"/>
    <p:sldId id="291" r:id="rId8"/>
    <p:sldId id="274" r:id="rId9"/>
    <p:sldId id="257" r:id="rId10"/>
    <p:sldId id="258" r:id="rId11"/>
    <p:sldId id="259" r:id="rId12"/>
    <p:sldId id="275"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80" r:id="rId27"/>
    <p:sldId id="276" r:id="rId28"/>
    <p:sldId id="277" r:id="rId29"/>
    <p:sldId id="278" r:id="rId30"/>
    <p:sldId id="279" r:id="rId31"/>
    <p:sldId id="281" r:id="rId32"/>
    <p:sldId id="282" r:id="rId33"/>
    <p:sldId id="283" r:id="rId34"/>
    <p:sldId id="284" r:id="rId35"/>
    <p:sldId id="285" r:id="rId36"/>
    <p:sldId id="29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0"/>
    <p:restoredTop sz="94685"/>
  </p:normalViewPr>
  <p:slideViewPr>
    <p:cSldViewPr snapToGrid="0">
      <p:cViewPr varScale="1">
        <p:scale>
          <a:sx n="107" d="100"/>
          <a:sy n="107"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0D0F-5548-E351-740A-77E2C9289A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0108B5-4F5D-54C4-3556-1AFBD987B1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8884DC-298D-969D-0D4D-1CFD33CDF354}"/>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CD74A6C9-2663-BA6D-7A7E-369348C05C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3D6D3-FBAA-2758-749D-A4A89EEF75B2}"/>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213967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6414-FE6D-AF1B-E6F0-96CE65A7B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0548F-95D0-D317-DB95-385D67A644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B7929-71CD-A238-10C5-37306B4F95C0}"/>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DE17C5AD-6162-7835-C405-8CBDFDB5B4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23D9FE-DC1C-B22F-01EB-A6AAF51C34C6}"/>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565684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BAA5F-16D8-DA49-9D24-7D9A716CE3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50F798-BB9A-DA48-5A32-03B8947682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0D4FD6-B5BB-AD25-E226-36E49D44BFEC}"/>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EDFE57D9-5135-3D07-604E-E9DCEEC48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57CC70-AF63-73CA-29F1-FE72D345606C}"/>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2963414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6EAF4-59ED-B859-63F0-9A771CA1E5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60F1A-C53F-126A-50B1-FAD6D60B9B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A47BAC-E907-14F1-8E05-E4AEC31448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ACE958-0205-72D0-0B3E-6614C0E5B99F}"/>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6" name="Footer Placeholder 5">
            <a:extLst>
              <a:ext uri="{FF2B5EF4-FFF2-40B4-BE49-F238E27FC236}">
                <a16:creationId xmlns:a16="http://schemas.microsoft.com/office/drawing/2014/main" id="{3213F45A-48A2-853F-75BD-98AE0CB7FB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556F7-B751-9422-AD1F-1CE734F53A9A}"/>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3612046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9A9B-F24E-673F-798A-753BC7DF4E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A12B26-C687-033B-F96E-B429054840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B7546F-1502-0445-797D-A71090E94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55AEB0-80B1-F980-84AB-6906C40D4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37C052-0DAC-4CC1-661B-92F27B3948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7804D6-A43D-A2C9-928D-2D24720C925F}"/>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8" name="Footer Placeholder 7">
            <a:extLst>
              <a:ext uri="{FF2B5EF4-FFF2-40B4-BE49-F238E27FC236}">
                <a16:creationId xmlns:a16="http://schemas.microsoft.com/office/drawing/2014/main" id="{03432C5C-76FF-F120-4A6C-610DD1EC19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BCF21C-9DA7-1F52-F7D8-098B26060EBB}"/>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3690423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286F3-3B06-7F48-24C1-569932C8A5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206F50-3488-F8DC-E819-FEFC093B5C57}"/>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4" name="Footer Placeholder 3">
            <a:extLst>
              <a:ext uri="{FF2B5EF4-FFF2-40B4-BE49-F238E27FC236}">
                <a16:creationId xmlns:a16="http://schemas.microsoft.com/office/drawing/2014/main" id="{17212962-F428-72B6-6F3C-2906D174D9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2C396C-E567-3912-8C92-70135CE1DD5A}"/>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2797682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0FF11-0D11-2D58-FDE3-78FE8B3FCBEA}"/>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3" name="Footer Placeholder 2">
            <a:extLst>
              <a:ext uri="{FF2B5EF4-FFF2-40B4-BE49-F238E27FC236}">
                <a16:creationId xmlns:a16="http://schemas.microsoft.com/office/drawing/2014/main" id="{2418C492-E958-728F-D279-8E1DAED8F1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5C2B5D-FCA1-FC99-37BA-4257B85E7EF0}"/>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124131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27EB-7DC8-3CC9-FC6E-AA9A01D9D9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A13518-71B5-B648-0237-EA2AD9A178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03F1B0-E378-36F3-AF2E-6AA38D24D0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FA5C8-F2C0-CAE1-6854-F58FDD035BD7}"/>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6" name="Footer Placeholder 5">
            <a:extLst>
              <a:ext uri="{FF2B5EF4-FFF2-40B4-BE49-F238E27FC236}">
                <a16:creationId xmlns:a16="http://schemas.microsoft.com/office/drawing/2014/main" id="{3E883954-390F-2A1A-609F-F0A96F6A7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01E1B2-D9BE-3275-D737-7F3672DB08D9}"/>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1189392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16BB-198E-CD95-7A65-FB6545EBF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405D1B-8BBE-FD6A-4800-6F4FC49BD5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4452C4-EBFC-37B9-FB9F-2F9EC38D7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56412A-E991-9918-FFBC-2746C9C917E0}"/>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6" name="Footer Placeholder 5">
            <a:extLst>
              <a:ext uri="{FF2B5EF4-FFF2-40B4-BE49-F238E27FC236}">
                <a16:creationId xmlns:a16="http://schemas.microsoft.com/office/drawing/2014/main" id="{6CCB4B85-8720-7D8E-4025-C47F644108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79054-0472-098A-4CED-8DD854B5EBD5}"/>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315828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F86D-DF01-3940-10C6-8AD87ADDA5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6948D0-54BD-FEB5-C347-83365F1029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AB28D-B0A8-2FBF-9493-877F8F024015}"/>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FB859B4A-C1C6-9829-140E-A897DC16D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2EFB0-18BC-FE69-8CEE-3600C2EE8F76}"/>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4167637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48AF54-F993-8CA7-4D03-F547DE5047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18654C-BD2F-6861-CA46-591AB9CD26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BA3AD6-1001-1454-9780-9AD3FB843A4E}"/>
              </a:ext>
            </a:extLst>
          </p:cNvPr>
          <p:cNvSpPr>
            <a:spLocks noGrp="1"/>
          </p:cNvSpPr>
          <p:nvPr>
            <p:ph type="dt" sz="half" idx="10"/>
          </p:nvPr>
        </p:nvSpPr>
        <p:spPr/>
        <p:txBody>
          <a:body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BE9D2CD8-DFEC-0042-7293-5D6A888B2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34C7E-2712-23E0-34C3-DDA094133FEC}"/>
              </a:ext>
            </a:extLst>
          </p:cNvPr>
          <p:cNvSpPr>
            <a:spLocks noGrp="1"/>
          </p:cNvSpPr>
          <p:nvPr>
            <p:ph type="sldNum" sz="quarter" idx="12"/>
          </p:nvPr>
        </p:nvSpPr>
        <p:spPr/>
        <p:txBody>
          <a:bodyPr/>
          <a:lstStyle/>
          <a:p>
            <a:fld id="{9524ABD9-1714-FC40-BB5A-33D9D44C898F}" type="slidenum">
              <a:rPr lang="en-US" smtClean="0"/>
              <a:t>‹#›</a:t>
            </a:fld>
            <a:endParaRPr lang="en-US"/>
          </a:p>
        </p:txBody>
      </p:sp>
    </p:spTree>
    <p:extLst>
      <p:ext uri="{BB962C8B-B14F-4D97-AF65-F5344CB8AC3E}">
        <p14:creationId xmlns:p14="http://schemas.microsoft.com/office/powerpoint/2010/main" val="26112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C8B19-8E6A-E898-48C1-20F230BAF2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DF678E-DDBC-AFC4-E9A0-16FCE94D83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DC7B7-0069-4636-D9F1-CA66CB4F98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382181-5E7B-D649-AACA-5D1384B253B6}" type="datetimeFigureOut">
              <a:rPr lang="en-US" smtClean="0"/>
              <a:t>4/1/2024</a:t>
            </a:fld>
            <a:endParaRPr lang="en-US"/>
          </a:p>
        </p:txBody>
      </p:sp>
      <p:sp>
        <p:nvSpPr>
          <p:cNvPr id="5" name="Footer Placeholder 4">
            <a:extLst>
              <a:ext uri="{FF2B5EF4-FFF2-40B4-BE49-F238E27FC236}">
                <a16:creationId xmlns:a16="http://schemas.microsoft.com/office/drawing/2014/main" id="{6FADA455-B68B-7648-5331-21D67263AF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CA40E1E-2B4F-4A48-EB84-51D3794BB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24ABD9-1714-FC40-BB5A-33D9D44C898F}" type="slidenum">
              <a:rPr lang="en-US" smtClean="0"/>
              <a:t>‹#›</a:t>
            </a:fld>
            <a:endParaRPr lang="en-US"/>
          </a:p>
        </p:txBody>
      </p:sp>
    </p:spTree>
    <p:extLst>
      <p:ext uri="{BB962C8B-B14F-4D97-AF65-F5344CB8AC3E}">
        <p14:creationId xmlns:p14="http://schemas.microsoft.com/office/powerpoint/2010/main" val="3800018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nyack.link/budge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CA08-9671-4290-5635-A587187EC456}"/>
              </a:ext>
            </a:extLst>
          </p:cNvPr>
          <p:cNvSpPr>
            <a:spLocks noGrp="1"/>
          </p:cNvSpPr>
          <p:nvPr>
            <p:ph type="ctrTitle"/>
          </p:nvPr>
        </p:nvSpPr>
        <p:spPr>
          <a:xfrm>
            <a:off x="1117600" y="1524000"/>
            <a:ext cx="10210800" cy="2387600"/>
          </a:xfrm>
        </p:spPr>
        <p:txBody>
          <a:bodyPr>
            <a:noAutofit/>
          </a:bodyPr>
          <a:lstStyle/>
          <a:p>
            <a:r>
              <a:rPr lang="en-US" sz="7500" dirty="0"/>
              <a:t>Village of Nyack </a:t>
            </a:r>
            <a:br>
              <a:rPr lang="en-US" sz="7500" dirty="0"/>
            </a:br>
            <a:r>
              <a:rPr lang="en-US" sz="7500" dirty="0"/>
              <a:t>Budget Analysis 2024-25</a:t>
            </a:r>
            <a:br>
              <a:rPr lang="en-US" sz="7500" dirty="0"/>
            </a:br>
            <a:r>
              <a:rPr lang="en-US" sz="7500" dirty="0"/>
              <a:t>FIRST DRAFT</a:t>
            </a:r>
          </a:p>
        </p:txBody>
      </p:sp>
      <p:sp>
        <p:nvSpPr>
          <p:cNvPr id="3" name="Subtitle 2">
            <a:extLst>
              <a:ext uri="{FF2B5EF4-FFF2-40B4-BE49-F238E27FC236}">
                <a16:creationId xmlns:a16="http://schemas.microsoft.com/office/drawing/2014/main" id="{03A290E8-6649-AA73-5273-AA36EAC821A0}"/>
              </a:ext>
            </a:extLst>
          </p:cNvPr>
          <p:cNvSpPr>
            <a:spLocks noGrp="1"/>
          </p:cNvSpPr>
          <p:nvPr>
            <p:ph type="subTitle" idx="1"/>
          </p:nvPr>
        </p:nvSpPr>
        <p:spPr>
          <a:xfrm>
            <a:off x="1524000" y="4905905"/>
            <a:ext cx="9144000" cy="1655762"/>
          </a:xfrm>
        </p:spPr>
        <p:txBody>
          <a:bodyPr>
            <a:normAutofit fontScale="92500" lnSpcReduction="20000"/>
          </a:bodyPr>
          <a:lstStyle/>
          <a:p>
            <a:endParaRPr lang="en-US" dirty="0"/>
          </a:p>
          <a:p>
            <a:r>
              <a:rPr lang="en-US" sz="4800" i="1" dirty="0"/>
              <a:t>Mayor Joe Rand</a:t>
            </a:r>
          </a:p>
          <a:p>
            <a:r>
              <a:rPr lang="en-US" sz="4800" i="1" dirty="0"/>
              <a:t>Version 3.29.2024</a:t>
            </a:r>
          </a:p>
        </p:txBody>
      </p:sp>
    </p:spTree>
    <p:extLst>
      <p:ext uri="{BB962C8B-B14F-4D97-AF65-F5344CB8AC3E}">
        <p14:creationId xmlns:p14="http://schemas.microsoft.com/office/powerpoint/2010/main" val="2636948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4612-A19E-4BB9-D740-35373297215B}"/>
              </a:ext>
            </a:extLst>
          </p:cNvPr>
          <p:cNvSpPr>
            <a:spLocks noGrp="1"/>
          </p:cNvSpPr>
          <p:nvPr>
            <p:ph type="title"/>
          </p:nvPr>
        </p:nvSpPr>
        <p:spPr>
          <a:xfrm>
            <a:off x="838200" y="289717"/>
            <a:ext cx="10515600" cy="896145"/>
          </a:xfrm>
        </p:spPr>
        <p:txBody>
          <a:bodyPr>
            <a:noAutofit/>
          </a:bodyPr>
          <a:lstStyle/>
          <a:p>
            <a:pPr algn="ctr"/>
            <a:r>
              <a:rPr lang="en-US" sz="7500" dirty="0"/>
              <a:t>What’s in this Presentation</a:t>
            </a:r>
          </a:p>
        </p:txBody>
      </p:sp>
      <p:sp>
        <p:nvSpPr>
          <p:cNvPr id="3" name="Content Placeholder 2">
            <a:extLst>
              <a:ext uri="{FF2B5EF4-FFF2-40B4-BE49-F238E27FC236}">
                <a16:creationId xmlns:a16="http://schemas.microsoft.com/office/drawing/2014/main" id="{8A3507F9-B64C-3FE1-2820-6E1A39C881F6}"/>
              </a:ext>
            </a:extLst>
          </p:cNvPr>
          <p:cNvSpPr>
            <a:spLocks noGrp="1"/>
          </p:cNvSpPr>
          <p:nvPr>
            <p:ph idx="1"/>
          </p:nvPr>
        </p:nvSpPr>
        <p:spPr>
          <a:xfrm>
            <a:off x="838200" y="1582737"/>
            <a:ext cx="10934700" cy="5646737"/>
          </a:xfrm>
        </p:spPr>
        <p:txBody>
          <a:bodyPr>
            <a:normAutofit fontScale="92500"/>
          </a:bodyPr>
          <a:lstStyle/>
          <a:p>
            <a:r>
              <a:rPr lang="en-US" sz="3600" dirty="0"/>
              <a:t>A Schedule for the Nyack Budget Process for April 2024.</a:t>
            </a:r>
          </a:p>
          <a:p>
            <a:r>
              <a:rPr lang="en-US" sz="3600" dirty="0"/>
              <a:t>An Overview of the Nyack Budget Revenue Projections.</a:t>
            </a:r>
          </a:p>
          <a:p>
            <a:r>
              <a:rPr lang="en-US" sz="3600" dirty="0"/>
              <a:t>An Overview of the Nyack Budget Expense Projections.</a:t>
            </a:r>
          </a:p>
          <a:p>
            <a:r>
              <a:rPr lang="en-US" sz="3600" dirty="0"/>
              <a:t>A Description of 10 “New Proposals” for the 2024-25 Budget.</a:t>
            </a:r>
          </a:p>
          <a:p>
            <a:r>
              <a:rPr lang="en-US" sz="3600" dirty="0"/>
              <a:t>Pie-Chart Graphs for the Overall Revenue and Expense Budgets</a:t>
            </a:r>
          </a:p>
          <a:p>
            <a:r>
              <a:rPr lang="en-US" sz="3600" dirty="0"/>
              <a:t>Line-Chart Graphs showing long-term trends for both revenue and expenses since 2018.</a:t>
            </a:r>
          </a:p>
          <a:p>
            <a:endParaRPr lang="en-US" dirty="0"/>
          </a:p>
          <a:p>
            <a:endParaRPr lang="en-US" dirty="0"/>
          </a:p>
        </p:txBody>
      </p:sp>
    </p:spTree>
    <p:extLst>
      <p:ext uri="{BB962C8B-B14F-4D97-AF65-F5344CB8AC3E}">
        <p14:creationId xmlns:p14="http://schemas.microsoft.com/office/powerpoint/2010/main" val="2863068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4612-A19E-4BB9-D740-35373297215B}"/>
              </a:ext>
            </a:extLst>
          </p:cNvPr>
          <p:cNvSpPr>
            <a:spLocks noGrp="1"/>
          </p:cNvSpPr>
          <p:nvPr>
            <p:ph type="title"/>
          </p:nvPr>
        </p:nvSpPr>
        <p:spPr>
          <a:xfrm>
            <a:off x="838200" y="18255"/>
            <a:ext cx="10515600" cy="896145"/>
          </a:xfrm>
        </p:spPr>
        <p:txBody>
          <a:bodyPr/>
          <a:lstStyle/>
          <a:p>
            <a:pPr algn="ctr"/>
            <a:r>
              <a:rPr lang="en-US" dirty="0"/>
              <a:t>Budget Process Schedule</a:t>
            </a:r>
          </a:p>
        </p:txBody>
      </p:sp>
      <p:sp>
        <p:nvSpPr>
          <p:cNvPr id="3" name="Content Placeholder 2">
            <a:extLst>
              <a:ext uri="{FF2B5EF4-FFF2-40B4-BE49-F238E27FC236}">
                <a16:creationId xmlns:a16="http://schemas.microsoft.com/office/drawing/2014/main" id="{8A3507F9-B64C-3FE1-2820-6E1A39C881F6}"/>
              </a:ext>
            </a:extLst>
          </p:cNvPr>
          <p:cNvSpPr>
            <a:spLocks noGrp="1"/>
          </p:cNvSpPr>
          <p:nvPr>
            <p:ph idx="1"/>
          </p:nvPr>
        </p:nvSpPr>
        <p:spPr>
          <a:xfrm>
            <a:off x="838200" y="1068387"/>
            <a:ext cx="10934700" cy="5646737"/>
          </a:xfrm>
        </p:spPr>
        <p:txBody>
          <a:bodyPr>
            <a:normAutofit fontScale="92500"/>
          </a:bodyPr>
          <a:lstStyle/>
          <a:p>
            <a:r>
              <a:rPr lang="en-US" dirty="0"/>
              <a:t>The current budget is a “First Draft,” which has expenses about $138,000 higher than projected revenues – a gap that we need to eliminate by the time we pass the budget.</a:t>
            </a:r>
          </a:p>
          <a:p>
            <a:endParaRPr lang="en-US" dirty="0"/>
          </a:p>
          <a:p>
            <a:r>
              <a:rPr lang="en-US" dirty="0"/>
              <a:t>Over the next month, the Village Board will hold a series of meetings and workshops to discuss the budget (all these are open to public comment):</a:t>
            </a:r>
          </a:p>
          <a:p>
            <a:pPr lvl="1"/>
            <a:r>
              <a:rPr lang="en-US" dirty="0"/>
              <a:t>Thursday, April 4, 5PM: Budget Workshop </a:t>
            </a:r>
          </a:p>
          <a:p>
            <a:pPr lvl="1"/>
            <a:r>
              <a:rPr lang="en-US" dirty="0"/>
              <a:t>Thursday, April 11, 8:00PM: Official Public Hearing</a:t>
            </a:r>
          </a:p>
          <a:p>
            <a:pPr lvl="1"/>
            <a:r>
              <a:rPr lang="en-US" dirty="0"/>
              <a:t>Thursday, April 18, 6PM: Budget Workshop</a:t>
            </a:r>
          </a:p>
          <a:p>
            <a:pPr lvl="1"/>
            <a:r>
              <a:rPr lang="en-US" dirty="0"/>
              <a:t>Thursday, April 25, 7:30PM: Village Board Meeting to Pass the final budget. </a:t>
            </a:r>
          </a:p>
          <a:p>
            <a:pPr lvl="1"/>
            <a:r>
              <a:rPr lang="en-US" dirty="0"/>
              <a:t>All meetings will be broadcast on the Village </a:t>
            </a:r>
            <a:r>
              <a:rPr lang="en-US" dirty="0" err="1"/>
              <a:t>Youtube</a:t>
            </a:r>
            <a:r>
              <a:rPr lang="en-US" dirty="0"/>
              <a:t> page: </a:t>
            </a:r>
            <a:r>
              <a:rPr lang="en-US" u="sng" dirty="0"/>
              <a:t>https://</a:t>
            </a:r>
            <a:r>
              <a:rPr lang="en-US" u="sng" dirty="0" err="1"/>
              <a:t>www.youtube.com</a:t>
            </a:r>
            <a:r>
              <a:rPr lang="en-US" u="sng" dirty="0"/>
              <a:t>/@</a:t>
            </a:r>
            <a:r>
              <a:rPr lang="en-US" u="sng" dirty="0" err="1"/>
              <a:t>VillageofNyackAdmin</a:t>
            </a:r>
            <a:endParaRPr lang="en-US" u="sng" dirty="0"/>
          </a:p>
          <a:p>
            <a:endParaRPr lang="en-US" dirty="0"/>
          </a:p>
          <a:p>
            <a:r>
              <a:rPr lang="en-US" dirty="0"/>
              <a:t>You can find all the budget resources in a file at </a:t>
            </a:r>
            <a:r>
              <a:rPr lang="en-US" dirty="0">
                <a:hlinkClick r:id="rId2"/>
              </a:rPr>
              <a:t>www.nyack.link/budget</a:t>
            </a:r>
            <a:endParaRPr lang="en-US" dirty="0"/>
          </a:p>
        </p:txBody>
      </p:sp>
    </p:spTree>
    <p:extLst>
      <p:ext uri="{BB962C8B-B14F-4D97-AF65-F5344CB8AC3E}">
        <p14:creationId xmlns:p14="http://schemas.microsoft.com/office/powerpoint/2010/main" val="3429452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4612-A19E-4BB9-D740-35373297215B}"/>
              </a:ext>
            </a:extLst>
          </p:cNvPr>
          <p:cNvSpPr>
            <a:spLocks noGrp="1"/>
          </p:cNvSpPr>
          <p:nvPr>
            <p:ph type="title"/>
          </p:nvPr>
        </p:nvSpPr>
        <p:spPr/>
        <p:txBody>
          <a:bodyPr/>
          <a:lstStyle/>
          <a:p>
            <a:pPr algn="ctr"/>
            <a:r>
              <a:rPr lang="en-US" dirty="0"/>
              <a:t>Overview of 2024-25 Budget: Revenues</a:t>
            </a:r>
          </a:p>
        </p:txBody>
      </p:sp>
      <p:sp>
        <p:nvSpPr>
          <p:cNvPr id="3" name="Content Placeholder 2">
            <a:extLst>
              <a:ext uri="{FF2B5EF4-FFF2-40B4-BE49-F238E27FC236}">
                <a16:creationId xmlns:a16="http://schemas.microsoft.com/office/drawing/2014/main" id="{8A3507F9-B64C-3FE1-2820-6E1A39C881F6}"/>
              </a:ext>
            </a:extLst>
          </p:cNvPr>
          <p:cNvSpPr>
            <a:spLocks noGrp="1"/>
          </p:cNvSpPr>
          <p:nvPr>
            <p:ph idx="1"/>
          </p:nvPr>
        </p:nvSpPr>
        <p:spPr/>
        <p:txBody>
          <a:bodyPr>
            <a:normAutofit fontScale="92500"/>
          </a:bodyPr>
          <a:lstStyle/>
          <a:p>
            <a:r>
              <a:rPr lang="en-US" dirty="0"/>
              <a:t>Overall Revenues are Currently Projected to be $6,419,296.</a:t>
            </a:r>
          </a:p>
          <a:p>
            <a:r>
              <a:rPr lang="en-US" dirty="0"/>
              <a:t>This is a $337,018 increase from the 2023-24 budget, a 5.5% increase.</a:t>
            </a:r>
          </a:p>
          <a:p>
            <a:r>
              <a:rPr lang="en-US" dirty="0"/>
              <a:t>This includes the following increased projections:</a:t>
            </a:r>
          </a:p>
          <a:p>
            <a:pPr lvl="1"/>
            <a:r>
              <a:rPr lang="en-US" dirty="0"/>
              <a:t>A 2.4% increase in the property tax, within the “tax cap” recommended by New York State.</a:t>
            </a:r>
          </a:p>
          <a:p>
            <a:pPr lvl="1"/>
            <a:r>
              <a:rPr lang="en-US" dirty="0"/>
              <a:t>A 67% projected increase in the hotel tax, based on this year’s actuals.</a:t>
            </a:r>
          </a:p>
          <a:p>
            <a:pPr lvl="1"/>
            <a:r>
              <a:rPr lang="en-US" dirty="0"/>
              <a:t>A 37% increase in building permits, based on development proposals in the pipeline.</a:t>
            </a:r>
          </a:p>
          <a:p>
            <a:pPr lvl="1"/>
            <a:endParaRPr lang="en-US" dirty="0"/>
          </a:p>
          <a:p>
            <a:r>
              <a:rPr lang="en-US" dirty="0"/>
              <a:t>Overall, the current revenue projections about currently $137,882 lower than the budgeted expenses. </a:t>
            </a:r>
          </a:p>
        </p:txBody>
      </p:sp>
    </p:spTree>
    <p:extLst>
      <p:ext uri="{BB962C8B-B14F-4D97-AF65-F5344CB8AC3E}">
        <p14:creationId xmlns:p14="http://schemas.microsoft.com/office/powerpoint/2010/main" val="2338381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4612-A19E-4BB9-D740-35373297215B}"/>
              </a:ext>
            </a:extLst>
          </p:cNvPr>
          <p:cNvSpPr>
            <a:spLocks noGrp="1"/>
          </p:cNvSpPr>
          <p:nvPr>
            <p:ph type="title"/>
          </p:nvPr>
        </p:nvSpPr>
        <p:spPr/>
        <p:txBody>
          <a:bodyPr/>
          <a:lstStyle/>
          <a:p>
            <a:pPr algn="ctr"/>
            <a:r>
              <a:rPr lang="en-US" dirty="0"/>
              <a:t>Overview of 2024-25 Budget: Expenses</a:t>
            </a:r>
          </a:p>
        </p:txBody>
      </p:sp>
      <p:sp>
        <p:nvSpPr>
          <p:cNvPr id="3" name="Content Placeholder 2">
            <a:extLst>
              <a:ext uri="{FF2B5EF4-FFF2-40B4-BE49-F238E27FC236}">
                <a16:creationId xmlns:a16="http://schemas.microsoft.com/office/drawing/2014/main" id="{8A3507F9-B64C-3FE1-2820-6E1A39C881F6}"/>
              </a:ext>
            </a:extLst>
          </p:cNvPr>
          <p:cNvSpPr>
            <a:spLocks noGrp="1"/>
          </p:cNvSpPr>
          <p:nvPr>
            <p:ph idx="1"/>
          </p:nvPr>
        </p:nvSpPr>
        <p:spPr/>
        <p:txBody>
          <a:bodyPr/>
          <a:lstStyle/>
          <a:p>
            <a:r>
              <a:rPr lang="en-US" dirty="0"/>
              <a:t>Overall Expenses are Currently Projected to be $6,557,178.</a:t>
            </a:r>
          </a:p>
          <a:p>
            <a:r>
              <a:rPr lang="en-US" dirty="0"/>
              <a:t>This is a $474,804 increase from the 2023-24 budget, a 7.8% increase.</a:t>
            </a:r>
          </a:p>
          <a:p>
            <a:r>
              <a:rPr lang="en-US" dirty="0"/>
              <a:t>This includes about $380,000 of new proposals for this year (see next slide), all of which still need to be reviewed.</a:t>
            </a:r>
          </a:p>
          <a:p>
            <a:r>
              <a:rPr lang="en-US" dirty="0"/>
              <a:t>The Board might also cut other expenses in order to balance the budget based on the projected revenues.  </a:t>
            </a:r>
          </a:p>
        </p:txBody>
      </p:sp>
    </p:spTree>
    <p:extLst>
      <p:ext uri="{BB962C8B-B14F-4D97-AF65-F5344CB8AC3E}">
        <p14:creationId xmlns:p14="http://schemas.microsoft.com/office/powerpoint/2010/main" val="166208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4612-A19E-4BB9-D740-35373297215B}"/>
              </a:ext>
            </a:extLst>
          </p:cNvPr>
          <p:cNvSpPr>
            <a:spLocks noGrp="1"/>
          </p:cNvSpPr>
          <p:nvPr>
            <p:ph type="title"/>
          </p:nvPr>
        </p:nvSpPr>
        <p:spPr>
          <a:xfrm>
            <a:off x="838200" y="0"/>
            <a:ext cx="10515600" cy="1325563"/>
          </a:xfrm>
        </p:spPr>
        <p:txBody>
          <a:bodyPr/>
          <a:lstStyle/>
          <a:p>
            <a:pPr algn="ctr"/>
            <a:r>
              <a:rPr lang="en-US" dirty="0"/>
              <a:t>Major New Proposals for 2024-25 Budget</a:t>
            </a:r>
          </a:p>
        </p:txBody>
      </p:sp>
      <p:sp>
        <p:nvSpPr>
          <p:cNvPr id="3" name="Content Placeholder 2">
            <a:extLst>
              <a:ext uri="{FF2B5EF4-FFF2-40B4-BE49-F238E27FC236}">
                <a16:creationId xmlns:a16="http://schemas.microsoft.com/office/drawing/2014/main" id="{8A3507F9-B64C-3FE1-2820-6E1A39C881F6}"/>
              </a:ext>
            </a:extLst>
          </p:cNvPr>
          <p:cNvSpPr>
            <a:spLocks noGrp="1"/>
          </p:cNvSpPr>
          <p:nvPr>
            <p:ph idx="1"/>
          </p:nvPr>
        </p:nvSpPr>
        <p:spPr>
          <a:xfrm>
            <a:off x="690033" y="1185333"/>
            <a:ext cx="10811933" cy="5672667"/>
          </a:xfrm>
        </p:spPr>
        <p:txBody>
          <a:bodyPr>
            <a:normAutofit fontScale="92500" lnSpcReduction="10000"/>
          </a:bodyPr>
          <a:lstStyle/>
          <a:p>
            <a:r>
              <a:rPr lang="en-US" dirty="0"/>
              <a:t>What follows are 10 new discretionary proposals that involve expenditure increases of more than $10,000 for the 2024-25 budget.</a:t>
            </a:r>
          </a:p>
          <a:p>
            <a:r>
              <a:rPr lang="en-US" dirty="0"/>
              <a:t>These proposals are based on requests from Village departments, administrators, or the Village Board. </a:t>
            </a:r>
          </a:p>
          <a:p>
            <a:r>
              <a:rPr lang="en-US" dirty="0"/>
              <a:t>The total amount of these proposals is about $380,000.</a:t>
            </a:r>
          </a:p>
          <a:p>
            <a:r>
              <a:rPr lang="en-US" dirty="0"/>
              <a:t>Note that the current budget gap in this first draft is about $138,000, and we need to balance the budget, so we will need to either</a:t>
            </a:r>
          </a:p>
          <a:p>
            <a:pPr lvl="1"/>
            <a:r>
              <a:rPr lang="en-US" dirty="0"/>
              <a:t>Cut or scale back some of these proposals;</a:t>
            </a:r>
          </a:p>
          <a:p>
            <a:pPr lvl="1"/>
            <a:r>
              <a:rPr lang="en-US" dirty="0"/>
              <a:t>Cut other budget expenses that are not currently set for any major new proposals; or</a:t>
            </a:r>
          </a:p>
          <a:p>
            <a:pPr lvl="1"/>
            <a:r>
              <a:rPr lang="en-US" dirty="0"/>
              <a:t>Raise revenue projections in some way.</a:t>
            </a:r>
          </a:p>
          <a:p>
            <a:r>
              <a:rPr lang="en-US" dirty="0"/>
              <a:t>Note that most of the expenses in our budget are non-discretionary: union salaries, health benefits, facility fees, debt service, etc.  So the only way to balance the budget is through managing the discretionary expenses -- like these new proposals.</a:t>
            </a:r>
          </a:p>
        </p:txBody>
      </p:sp>
    </p:spTree>
    <p:extLst>
      <p:ext uri="{BB962C8B-B14F-4D97-AF65-F5344CB8AC3E}">
        <p14:creationId xmlns:p14="http://schemas.microsoft.com/office/powerpoint/2010/main" val="3465187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AE33D-178F-8191-0775-AC1161CA4F26}"/>
              </a:ext>
            </a:extLst>
          </p:cNvPr>
          <p:cNvSpPr>
            <a:spLocks noGrp="1"/>
          </p:cNvSpPr>
          <p:nvPr>
            <p:ph type="title"/>
          </p:nvPr>
        </p:nvSpPr>
        <p:spPr>
          <a:xfrm>
            <a:off x="709612" y="0"/>
            <a:ext cx="10515600" cy="939008"/>
          </a:xfrm>
        </p:spPr>
        <p:txBody>
          <a:bodyPr/>
          <a:lstStyle/>
          <a:p>
            <a:pPr algn="ctr"/>
            <a:r>
              <a:rPr lang="en-US" dirty="0"/>
              <a:t>10 New Proposals (By Size Order)</a:t>
            </a:r>
          </a:p>
        </p:txBody>
      </p:sp>
      <p:sp>
        <p:nvSpPr>
          <p:cNvPr id="3" name="Content Placeholder 2">
            <a:extLst>
              <a:ext uri="{FF2B5EF4-FFF2-40B4-BE49-F238E27FC236}">
                <a16:creationId xmlns:a16="http://schemas.microsoft.com/office/drawing/2014/main" id="{CC9842E3-4BE2-1D91-5A24-6840F3F9E502}"/>
              </a:ext>
            </a:extLst>
          </p:cNvPr>
          <p:cNvSpPr>
            <a:spLocks noGrp="1"/>
          </p:cNvSpPr>
          <p:nvPr>
            <p:ph idx="1"/>
          </p:nvPr>
        </p:nvSpPr>
        <p:spPr>
          <a:xfrm>
            <a:off x="432330" y="963616"/>
            <a:ext cx="11050058" cy="5723203"/>
          </a:xfrm>
        </p:spPr>
        <p:txBody>
          <a:bodyPr>
            <a:normAutofit fontScale="85000" lnSpcReduction="20000"/>
          </a:bodyPr>
          <a:lstStyle/>
          <a:p>
            <a:pPr marL="514350" indent="-514350">
              <a:buFont typeface="+mj-lt"/>
              <a:buAutoNum type="arabicPeriod"/>
            </a:pPr>
            <a:r>
              <a:rPr lang="en-US" dirty="0"/>
              <a:t>$75,000 to increase the budget for Camp Nyack to extend the camp summer season (from $124,500 to $199,500).</a:t>
            </a:r>
          </a:p>
          <a:p>
            <a:pPr marL="514350" indent="-514350">
              <a:buFont typeface="+mj-lt"/>
              <a:buAutoNum type="arabicPeriod"/>
            </a:pPr>
            <a:r>
              <a:rPr lang="en-US" dirty="0"/>
              <a:t>$55,000 for road paving on top of what is provided through state funds and grants.</a:t>
            </a:r>
          </a:p>
          <a:p>
            <a:pPr marL="514350" indent="-514350">
              <a:buFont typeface="+mj-lt"/>
              <a:buAutoNum type="arabicPeriod"/>
            </a:pPr>
            <a:r>
              <a:rPr lang="en-US" dirty="0"/>
              <a:t>$50,000 for a new electric vehicle for the Safety Inspection staff.</a:t>
            </a:r>
          </a:p>
          <a:p>
            <a:pPr marL="514350" indent="-514350">
              <a:buFont typeface="+mj-lt"/>
              <a:buAutoNum type="arabicPeriod"/>
            </a:pPr>
            <a:r>
              <a:rPr lang="en-US" dirty="0"/>
              <a:t>$48,880 for new computer equipment and software for administrative staff.</a:t>
            </a:r>
          </a:p>
          <a:p>
            <a:pPr marL="514350" indent="-514350">
              <a:buFont typeface="+mj-lt"/>
              <a:buAutoNum type="arabicPeriod"/>
            </a:pPr>
            <a:r>
              <a:rPr lang="en-US" dirty="0"/>
              <a:t>$47,257 for salary increases for judicial employees, to become competitive with other municipalities (raising from $147,741 to $194,999).</a:t>
            </a:r>
          </a:p>
          <a:p>
            <a:pPr marL="514350" indent="-514350">
              <a:buFont typeface="+mj-lt"/>
              <a:buAutoNum type="arabicPeriod"/>
            </a:pPr>
            <a:r>
              <a:rPr lang="en-US" dirty="0"/>
              <a:t>$40,000 for a “Reserve Fund” to start building rainy-day funds for the Village.</a:t>
            </a:r>
          </a:p>
          <a:p>
            <a:pPr marL="514350" indent="-514350">
              <a:buFont typeface="+mj-lt"/>
              <a:buAutoNum type="arabicPeriod"/>
            </a:pPr>
            <a:r>
              <a:rPr lang="en-US" dirty="0"/>
              <a:t>$25,000 for new sidewalk construction not covered by grants and state funds.</a:t>
            </a:r>
          </a:p>
          <a:p>
            <a:pPr marL="514350" indent="-514350">
              <a:buFont typeface="+mj-lt"/>
              <a:buAutoNum type="arabicPeriod"/>
            </a:pPr>
            <a:r>
              <a:rPr lang="en-US" dirty="0"/>
              <a:t>$25,000 (approximately) for raises for full-time non-union Village employees (most of which align with a 3% contracted raise for union employees). </a:t>
            </a:r>
          </a:p>
          <a:p>
            <a:pPr marL="514350" indent="-514350">
              <a:buFont typeface="+mj-lt"/>
              <a:buAutoNum type="arabicPeriod"/>
            </a:pPr>
            <a:r>
              <a:rPr lang="en-US" dirty="0"/>
              <a:t>$22,750 for a new “Quality-of-Life” Code Enforcer to help patrol the downtown streets for violations. </a:t>
            </a:r>
          </a:p>
          <a:p>
            <a:pPr marL="514350" indent="-514350">
              <a:buFont typeface="+mj-lt"/>
              <a:buAutoNum type="arabicPeriod"/>
            </a:pPr>
            <a:r>
              <a:rPr lang="en-US" dirty="0"/>
              <a:t>$12,500 for a stipend for our Sustainability Coordinator, a previously volunteer position that has become too big for unpaid work. </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898375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2778-4E64-9196-29A5-C45681E3C24C}"/>
              </a:ext>
            </a:extLst>
          </p:cNvPr>
          <p:cNvSpPr>
            <a:spLocks noGrp="1"/>
          </p:cNvSpPr>
          <p:nvPr>
            <p:ph type="title"/>
          </p:nvPr>
        </p:nvSpPr>
        <p:spPr>
          <a:xfrm>
            <a:off x="1011195" y="1114897"/>
            <a:ext cx="10515600" cy="1325563"/>
          </a:xfrm>
        </p:spPr>
        <p:txBody>
          <a:bodyPr>
            <a:noAutofit/>
          </a:bodyPr>
          <a:lstStyle/>
          <a:p>
            <a:pPr algn="ctr"/>
            <a:r>
              <a:rPr lang="en-US" sz="6400" dirty="0"/>
              <a:t>Overall View of Revenues and Expenses Proposed for 2024-25 Budget</a:t>
            </a:r>
          </a:p>
        </p:txBody>
      </p:sp>
      <p:sp>
        <p:nvSpPr>
          <p:cNvPr id="6" name="TextBox 5">
            <a:extLst>
              <a:ext uri="{FF2B5EF4-FFF2-40B4-BE49-F238E27FC236}">
                <a16:creationId xmlns:a16="http://schemas.microsoft.com/office/drawing/2014/main" id="{73BD8FED-4B7B-46B7-1363-688891455CA7}"/>
              </a:ext>
            </a:extLst>
          </p:cNvPr>
          <p:cNvSpPr txBox="1"/>
          <p:nvPr/>
        </p:nvSpPr>
        <p:spPr>
          <a:xfrm>
            <a:off x="838200" y="3970470"/>
            <a:ext cx="10515600" cy="1815882"/>
          </a:xfrm>
          <a:prstGeom prst="rect">
            <a:avLst/>
          </a:prstGeom>
          <a:noFill/>
        </p:spPr>
        <p:txBody>
          <a:bodyPr wrap="square" rtlCol="0">
            <a:spAutoFit/>
          </a:bodyPr>
          <a:lstStyle/>
          <a:p>
            <a:r>
              <a:rPr lang="en-US" sz="2800" i="1" dirty="0"/>
              <a:t>Note: This is the first draft of the budget.  The Board has not yet worked on balancing revenues and expenses, which will require either raising some revenue projections or reducing budgeted expenses.</a:t>
            </a:r>
          </a:p>
        </p:txBody>
      </p:sp>
    </p:spTree>
    <p:extLst>
      <p:ext uri="{BB962C8B-B14F-4D97-AF65-F5344CB8AC3E}">
        <p14:creationId xmlns:p14="http://schemas.microsoft.com/office/powerpoint/2010/main" val="3179268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e chart with numbers and text&#10;&#10;Description automatically generated">
            <a:extLst>
              <a:ext uri="{FF2B5EF4-FFF2-40B4-BE49-F238E27FC236}">
                <a16:creationId xmlns:a16="http://schemas.microsoft.com/office/drawing/2014/main" id="{D7D3F469-E2A5-8D69-21C7-2F5929EF40E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41878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e chart with many colored circles&#10;&#10;Description automatically generated">
            <a:extLst>
              <a:ext uri="{FF2B5EF4-FFF2-40B4-BE49-F238E27FC236}">
                <a16:creationId xmlns:a16="http://schemas.microsoft.com/office/drawing/2014/main" id="{C39A312C-AFE1-1D04-0EFA-553D3767EED4}"/>
              </a:ext>
            </a:extLst>
          </p:cNvPr>
          <p:cNvPicPr>
            <a:picLocks noChangeAspect="1"/>
          </p:cNvPicPr>
          <p:nvPr/>
        </p:nvPicPr>
        <p:blipFill>
          <a:blip r:embed="rId2"/>
          <a:stretch>
            <a:fillRect/>
          </a:stretch>
        </p:blipFill>
        <p:spPr>
          <a:xfrm>
            <a:off x="89868" y="0"/>
            <a:ext cx="12012264" cy="6962172"/>
          </a:xfrm>
          <a:prstGeom prst="rect">
            <a:avLst/>
          </a:prstGeom>
        </p:spPr>
      </p:pic>
    </p:spTree>
    <p:extLst>
      <p:ext uri="{BB962C8B-B14F-4D97-AF65-F5344CB8AC3E}">
        <p14:creationId xmlns:p14="http://schemas.microsoft.com/office/powerpoint/2010/main" val="3732374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e chart with many colored circles&#10;&#10;Description automatically generated">
            <a:extLst>
              <a:ext uri="{FF2B5EF4-FFF2-40B4-BE49-F238E27FC236}">
                <a16:creationId xmlns:a16="http://schemas.microsoft.com/office/drawing/2014/main" id="{EA863F42-64C5-3AE7-1B38-B6E2409C876F}"/>
              </a:ext>
            </a:extLst>
          </p:cNvPr>
          <p:cNvPicPr>
            <a:picLocks noChangeAspect="1"/>
          </p:cNvPicPr>
          <p:nvPr/>
        </p:nvPicPr>
        <p:blipFill>
          <a:blip r:embed="rId2"/>
          <a:stretch>
            <a:fillRect/>
          </a:stretch>
        </p:blipFill>
        <p:spPr>
          <a:xfrm>
            <a:off x="0" y="61996"/>
            <a:ext cx="12192000" cy="6734008"/>
          </a:xfrm>
          <a:prstGeom prst="rect">
            <a:avLst/>
          </a:prstGeom>
        </p:spPr>
      </p:pic>
    </p:spTree>
    <p:extLst>
      <p:ext uri="{BB962C8B-B14F-4D97-AF65-F5344CB8AC3E}">
        <p14:creationId xmlns:p14="http://schemas.microsoft.com/office/powerpoint/2010/main" val="2631311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60457-4331-C922-1A6E-39412236A1B0}"/>
              </a:ext>
            </a:extLst>
          </p:cNvPr>
          <p:cNvSpPr>
            <a:spLocks noGrp="1"/>
          </p:cNvSpPr>
          <p:nvPr>
            <p:ph type="title"/>
          </p:nvPr>
        </p:nvSpPr>
        <p:spPr>
          <a:xfrm>
            <a:off x="1" y="296561"/>
            <a:ext cx="12192000" cy="395417"/>
          </a:xfrm>
        </p:spPr>
        <p:txBody>
          <a:bodyPr>
            <a:noAutofit/>
          </a:bodyPr>
          <a:lstStyle/>
          <a:p>
            <a:pPr algn="ctr"/>
            <a:r>
              <a:rPr lang="en-US" sz="4800" dirty="0"/>
              <a:t>Year-by-Year Analysis of Nyack Expenses</a:t>
            </a:r>
          </a:p>
        </p:txBody>
      </p:sp>
      <p:sp>
        <p:nvSpPr>
          <p:cNvPr id="4" name="TextBox 3">
            <a:extLst>
              <a:ext uri="{FF2B5EF4-FFF2-40B4-BE49-F238E27FC236}">
                <a16:creationId xmlns:a16="http://schemas.microsoft.com/office/drawing/2014/main" id="{50F314D0-0AF9-7EB6-D3FA-1D678F975E10}"/>
              </a:ext>
            </a:extLst>
          </p:cNvPr>
          <p:cNvSpPr txBox="1"/>
          <p:nvPr/>
        </p:nvSpPr>
        <p:spPr>
          <a:xfrm>
            <a:off x="416010" y="1052239"/>
            <a:ext cx="11359978" cy="5509200"/>
          </a:xfrm>
          <a:prstGeom prst="rect">
            <a:avLst/>
          </a:prstGeom>
          <a:noFill/>
        </p:spPr>
        <p:txBody>
          <a:bodyPr wrap="square" rtlCol="0">
            <a:spAutoFit/>
          </a:bodyPr>
          <a:lstStyle/>
          <a:p>
            <a:r>
              <a:rPr lang="en-US" sz="3200" b="1" dirty="0"/>
              <a:t>Actual</a:t>
            </a:r>
            <a:r>
              <a:rPr lang="en-US" sz="3200" dirty="0"/>
              <a:t> Expenses for Budget Years </a:t>
            </a:r>
          </a:p>
          <a:p>
            <a:r>
              <a:rPr lang="en-US" sz="3200" dirty="0"/>
              <a:t>2018-19</a:t>
            </a:r>
          </a:p>
          <a:p>
            <a:r>
              <a:rPr lang="en-US" sz="3200" dirty="0"/>
              <a:t>2019-20</a:t>
            </a:r>
          </a:p>
          <a:p>
            <a:r>
              <a:rPr lang="en-US" sz="3200" dirty="0"/>
              <a:t>2020-21</a:t>
            </a:r>
          </a:p>
          <a:p>
            <a:r>
              <a:rPr lang="en-US" sz="3200" dirty="0"/>
              <a:t>2021-22</a:t>
            </a:r>
          </a:p>
          <a:p>
            <a:r>
              <a:rPr lang="en-US" sz="3200" dirty="0"/>
              <a:t>2022-23</a:t>
            </a:r>
          </a:p>
          <a:p>
            <a:endParaRPr lang="en-US" sz="3200" dirty="0"/>
          </a:p>
          <a:p>
            <a:r>
              <a:rPr lang="en-US" sz="3200" b="1" dirty="0"/>
              <a:t>Budgeted Expenses  </a:t>
            </a:r>
            <a:r>
              <a:rPr lang="en-US" sz="3200" dirty="0"/>
              <a:t>for Budget Year 2023-24 </a:t>
            </a:r>
          </a:p>
          <a:p>
            <a:r>
              <a:rPr lang="en-US" sz="3200" dirty="0"/>
              <a:t>(Since we don’t have full-year Actuals yet)</a:t>
            </a:r>
          </a:p>
          <a:p>
            <a:endParaRPr lang="en-US" sz="3200" dirty="0"/>
          </a:p>
          <a:p>
            <a:r>
              <a:rPr lang="en-US" sz="3200" b="1" dirty="0"/>
              <a:t>Proposed Expenses </a:t>
            </a:r>
            <a:r>
              <a:rPr lang="en-US" sz="3200" dirty="0"/>
              <a:t>for Budget Year 2024-25</a:t>
            </a:r>
          </a:p>
        </p:txBody>
      </p:sp>
    </p:spTree>
    <p:extLst>
      <p:ext uri="{BB962C8B-B14F-4D97-AF65-F5344CB8AC3E}">
        <p14:creationId xmlns:p14="http://schemas.microsoft.com/office/powerpoint/2010/main" val="1102071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and a graph&#10;&#10;Description automatically generated with medium confidence">
            <a:extLst>
              <a:ext uri="{FF2B5EF4-FFF2-40B4-BE49-F238E27FC236}">
                <a16:creationId xmlns:a16="http://schemas.microsoft.com/office/drawing/2014/main" id="{39280CC1-232F-7552-9681-86FF967E5BCC}"/>
              </a:ext>
            </a:extLst>
          </p:cNvPr>
          <p:cNvPicPr>
            <a:picLocks noChangeAspect="1"/>
          </p:cNvPicPr>
          <p:nvPr/>
        </p:nvPicPr>
        <p:blipFill>
          <a:blip r:embed="rId2"/>
          <a:stretch>
            <a:fillRect/>
          </a:stretch>
        </p:blipFill>
        <p:spPr>
          <a:xfrm>
            <a:off x="0" y="500448"/>
            <a:ext cx="12076918" cy="5857103"/>
          </a:xfrm>
          <a:prstGeom prst="rect">
            <a:avLst/>
          </a:prstGeom>
        </p:spPr>
      </p:pic>
    </p:spTree>
    <p:extLst>
      <p:ext uri="{BB962C8B-B14F-4D97-AF65-F5344CB8AC3E}">
        <p14:creationId xmlns:p14="http://schemas.microsoft.com/office/powerpoint/2010/main" val="2102903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going up&#10;&#10;Description automatically generated with medium confidence">
            <a:extLst>
              <a:ext uri="{FF2B5EF4-FFF2-40B4-BE49-F238E27FC236}">
                <a16:creationId xmlns:a16="http://schemas.microsoft.com/office/drawing/2014/main" id="{BF25590A-D125-8905-269F-4E38D876F25D}"/>
              </a:ext>
            </a:extLst>
          </p:cNvPr>
          <p:cNvPicPr>
            <a:picLocks noChangeAspect="1"/>
          </p:cNvPicPr>
          <p:nvPr/>
        </p:nvPicPr>
        <p:blipFill>
          <a:blip r:embed="rId2"/>
          <a:stretch>
            <a:fillRect/>
          </a:stretch>
        </p:blipFill>
        <p:spPr>
          <a:xfrm>
            <a:off x="47869" y="364524"/>
            <a:ext cx="12096262" cy="6128952"/>
          </a:xfrm>
          <a:prstGeom prst="rect">
            <a:avLst/>
          </a:prstGeom>
        </p:spPr>
      </p:pic>
    </p:spTree>
    <p:extLst>
      <p:ext uri="{BB962C8B-B14F-4D97-AF65-F5344CB8AC3E}">
        <p14:creationId xmlns:p14="http://schemas.microsoft.com/office/powerpoint/2010/main" val="3608443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going up&#10;&#10;Description automatically generated">
            <a:extLst>
              <a:ext uri="{FF2B5EF4-FFF2-40B4-BE49-F238E27FC236}">
                <a16:creationId xmlns:a16="http://schemas.microsoft.com/office/drawing/2014/main" id="{A9F4A9FF-B3C9-B908-F426-62386E6B75C0}"/>
              </a:ext>
            </a:extLst>
          </p:cNvPr>
          <p:cNvPicPr>
            <a:picLocks noChangeAspect="1"/>
          </p:cNvPicPr>
          <p:nvPr/>
        </p:nvPicPr>
        <p:blipFill>
          <a:blip r:embed="rId2"/>
          <a:stretch>
            <a:fillRect/>
          </a:stretch>
        </p:blipFill>
        <p:spPr>
          <a:xfrm>
            <a:off x="99153" y="560259"/>
            <a:ext cx="12092847" cy="5737482"/>
          </a:xfrm>
          <a:prstGeom prst="rect">
            <a:avLst/>
          </a:prstGeom>
        </p:spPr>
      </p:pic>
    </p:spTree>
    <p:extLst>
      <p:ext uri="{BB962C8B-B14F-4D97-AF65-F5344CB8AC3E}">
        <p14:creationId xmlns:p14="http://schemas.microsoft.com/office/powerpoint/2010/main" val="1921578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498867C7-A5DB-D28E-973E-03A97101CCFE}"/>
              </a:ext>
            </a:extLst>
          </p:cNvPr>
          <p:cNvPicPr>
            <a:picLocks noChangeAspect="1"/>
          </p:cNvPicPr>
          <p:nvPr/>
        </p:nvPicPr>
        <p:blipFill>
          <a:blip r:embed="rId2"/>
          <a:stretch>
            <a:fillRect/>
          </a:stretch>
        </p:blipFill>
        <p:spPr>
          <a:xfrm>
            <a:off x="132776" y="389523"/>
            <a:ext cx="11926447" cy="6078954"/>
          </a:xfrm>
          <a:prstGeom prst="rect">
            <a:avLst/>
          </a:prstGeom>
        </p:spPr>
      </p:pic>
    </p:spTree>
    <p:extLst>
      <p:ext uri="{BB962C8B-B14F-4D97-AF65-F5344CB8AC3E}">
        <p14:creationId xmlns:p14="http://schemas.microsoft.com/office/powerpoint/2010/main" val="2504452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0AD2D564-45E8-1093-D6BE-37E5D3FA44D6}"/>
              </a:ext>
            </a:extLst>
          </p:cNvPr>
          <p:cNvPicPr>
            <a:picLocks noChangeAspect="1"/>
          </p:cNvPicPr>
          <p:nvPr/>
        </p:nvPicPr>
        <p:blipFill>
          <a:blip r:embed="rId2"/>
          <a:stretch>
            <a:fillRect/>
          </a:stretch>
        </p:blipFill>
        <p:spPr>
          <a:xfrm>
            <a:off x="-1" y="321846"/>
            <a:ext cx="11926447" cy="6078954"/>
          </a:xfrm>
          <a:prstGeom prst="rect">
            <a:avLst/>
          </a:prstGeom>
        </p:spPr>
      </p:pic>
    </p:spTree>
    <p:extLst>
      <p:ext uri="{BB962C8B-B14F-4D97-AF65-F5344CB8AC3E}">
        <p14:creationId xmlns:p14="http://schemas.microsoft.com/office/powerpoint/2010/main" val="983378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blue line&#10;&#10;Description automatically generated">
            <a:extLst>
              <a:ext uri="{FF2B5EF4-FFF2-40B4-BE49-F238E27FC236}">
                <a16:creationId xmlns:a16="http://schemas.microsoft.com/office/drawing/2014/main" id="{E0734694-759A-3630-C545-93D8224F0B14}"/>
              </a:ext>
            </a:extLst>
          </p:cNvPr>
          <p:cNvPicPr>
            <a:picLocks noChangeAspect="1"/>
          </p:cNvPicPr>
          <p:nvPr/>
        </p:nvPicPr>
        <p:blipFill>
          <a:blip r:embed="rId2"/>
          <a:stretch>
            <a:fillRect/>
          </a:stretch>
        </p:blipFill>
        <p:spPr>
          <a:xfrm>
            <a:off x="157020" y="401880"/>
            <a:ext cx="11877960" cy="6054240"/>
          </a:xfrm>
          <a:prstGeom prst="rect">
            <a:avLst/>
          </a:prstGeom>
        </p:spPr>
      </p:pic>
    </p:spTree>
    <p:extLst>
      <p:ext uri="{BB962C8B-B14F-4D97-AF65-F5344CB8AC3E}">
        <p14:creationId xmlns:p14="http://schemas.microsoft.com/office/powerpoint/2010/main" val="4111802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27A332F4-D56C-FFAF-A4CA-EABCCCD70573}"/>
              </a:ext>
            </a:extLst>
          </p:cNvPr>
          <p:cNvPicPr>
            <a:picLocks noChangeAspect="1"/>
          </p:cNvPicPr>
          <p:nvPr/>
        </p:nvPicPr>
        <p:blipFill>
          <a:blip r:embed="rId2"/>
          <a:stretch>
            <a:fillRect/>
          </a:stretch>
        </p:blipFill>
        <p:spPr>
          <a:xfrm>
            <a:off x="132776" y="389523"/>
            <a:ext cx="11926447" cy="6078954"/>
          </a:xfrm>
          <a:prstGeom prst="rect">
            <a:avLst/>
          </a:prstGeom>
        </p:spPr>
      </p:pic>
    </p:spTree>
    <p:extLst>
      <p:ext uri="{BB962C8B-B14F-4D97-AF65-F5344CB8AC3E}">
        <p14:creationId xmlns:p14="http://schemas.microsoft.com/office/powerpoint/2010/main" val="3803983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line&#10;&#10;Description automatically generated">
            <a:extLst>
              <a:ext uri="{FF2B5EF4-FFF2-40B4-BE49-F238E27FC236}">
                <a16:creationId xmlns:a16="http://schemas.microsoft.com/office/drawing/2014/main" id="{C9B3138F-8AD4-45E7-C01A-F21FABCFF095}"/>
              </a:ext>
            </a:extLst>
          </p:cNvPr>
          <p:cNvPicPr>
            <a:picLocks noChangeAspect="1"/>
          </p:cNvPicPr>
          <p:nvPr/>
        </p:nvPicPr>
        <p:blipFill>
          <a:blip r:embed="rId2"/>
          <a:stretch>
            <a:fillRect/>
          </a:stretch>
        </p:blipFill>
        <p:spPr>
          <a:xfrm>
            <a:off x="0" y="321846"/>
            <a:ext cx="11974934" cy="6103668"/>
          </a:xfrm>
          <a:prstGeom prst="rect">
            <a:avLst/>
          </a:prstGeom>
        </p:spPr>
      </p:pic>
    </p:spTree>
    <p:extLst>
      <p:ext uri="{BB962C8B-B14F-4D97-AF65-F5344CB8AC3E}">
        <p14:creationId xmlns:p14="http://schemas.microsoft.com/office/powerpoint/2010/main" val="248332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and a line&#10;&#10;Description automatically generated with medium confidence">
            <a:extLst>
              <a:ext uri="{FF2B5EF4-FFF2-40B4-BE49-F238E27FC236}">
                <a16:creationId xmlns:a16="http://schemas.microsoft.com/office/drawing/2014/main" id="{E9F1215D-E60E-A5A4-7930-E47EFA3C6018}"/>
              </a:ext>
            </a:extLst>
          </p:cNvPr>
          <p:cNvPicPr>
            <a:picLocks noChangeAspect="1"/>
          </p:cNvPicPr>
          <p:nvPr/>
        </p:nvPicPr>
        <p:blipFill>
          <a:blip r:embed="rId2"/>
          <a:stretch>
            <a:fillRect/>
          </a:stretch>
        </p:blipFill>
        <p:spPr>
          <a:xfrm>
            <a:off x="181262" y="414236"/>
            <a:ext cx="11829475" cy="6029527"/>
          </a:xfrm>
          <a:prstGeom prst="rect">
            <a:avLst/>
          </a:prstGeom>
        </p:spPr>
      </p:pic>
    </p:spTree>
    <p:extLst>
      <p:ext uri="{BB962C8B-B14F-4D97-AF65-F5344CB8AC3E}">
        <p14:creationId xmlns:p14="http://schemas.microsoft.com/office/powerpoint/2010/main" val="2035284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and a line&#10;&#10;Description automatically generated with medium confidence">
            <a:extLst>
              <a:ext uri="{FF2B5EF4-FFF2-40B4-BE49-F238E27FC236}">
                <a16:creationId xmlns:a16="http://schemas.microsoft.com/office/drawing/2014/main" id="{0BBBF70D-FEB0-3EFB-5729-3BEBCB9E2AE8}"/>
              </a:ext>
            </a:extLst>
          </p:cNvPr>
          <p:cNvPicPr>
            <a:picLocks noChangeAspect="1"/>
          </p:cNvPicPr>
          <p:nvPr/>
        </p:nvPicPr>
        <p:blipFill>
          <a:blip r:embed="rId2"/>
          <a:stretch>
            <a:fillRect/>
          </a:stretch>
        </p:blipFill>
        <p:spPr>
          <a:xfrm>
            <a:off x="120094" y="352452"/>
            <a:ext cx="12071906" cy="6153095"/>
          </a:xfrm>
          <a:prstGeom prst="rect">
            <a:avLst/>
          </a:prstGeom>
        </p:spPr>
      </p:pic>
    </p:spTree>
    <p:extLst>
      <p:ext uri="{BB962C8B-B14F-4D97-AF65-F5344CB8AC3E}">
        <p14:creationId xmlns:p14="http://schemas.microsoft.com/office/powerpoint/2010/main" val="334187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line going up&#10;&#10;Description automatically generated">
            <a:extLst>
              <a:ext uri="{FF2B5EF4-FFF2-40B4-BE49-F238E27FC236}">
                <a16:creationId xmlns:a16="http://schemas.microsoft.com/office/drawing/2014/main" id="{603002EF-7B32-3BB3-53C2-83C55C557264}"/>
              </a:ext>
            </a:extLst>
          </p:cNvPr>
          <p:cNvPicPr>
            <a:picLocks noChangeAspect="1"/>
          </p:cNvPicPr>
          <p:nvPr/>
        </p:nvPicPr>
        <p:blipFill>
          <a:blip r:embed="rId2"/>
          <a:stretch>
            <a:fillRect/>
          </a:stretch>
        </p:blipFill>
        <p:spPr>
          <a:xfrm>
            <a:off x="0" y="321845"/>
            <a:ext cx="12217362" cy="6227235"/>
          </a:xfrm>
          <a:prstGeom prst="rect">
            <a:avLst/>
          </a:prstGeom>
        </p:spPr>
      </p:pic>
    </p:spTree>
    <p:extLst>
      <p:ext uri="{BB962C8B-B14F-4D97-AF65-F5344CB8AC3E}">
        <p14:creationId xmlns:p14="http://schemas.microsoft.com/office/powerpoint/2010/main" val="2680164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blue line&#10;&#10;Description automatically generated">
            <a:extLst>
              <a:ext uri="{FF2B5EF4-FFF2-40B4-BE49-F238E27FC236}">
                <a16:creationId xmlns:a16="http://schemas.microsoft.com/office/drawing/2014/main" id="{190167FF-D20B-4EC6-85EC-D0C7445DF15C}"/>
              </a:ext>
            </a:extLst>
          </p:cNvPr>
          <p:cNvPicPr>
            <a:picLocks noChangeAspect="1"/>
          </p:cNvPicPr>
          <p:nvPr/>
        </p:nvPicPr>
        <p:blipFill>
          <a:blip r:embed="rId2"/>
          <a:stretch>
            <a:fillRect/>
          </a:stretch>
        </p:blipFill>
        <p:spPr>
          <a:xfrm>
            <a:off x="108533" y="377166"/>
            <a:ext cx="11974934" cy="6103668"/>
          </a:xfrm>
          <a:prstGeom prst="rect">
            <a:avLst/>
          </a:prstGeom>
        </p:spPr>
      </p:pic>
    </p:spTree>
    <p:extLst>
      <p:ext uri="{BB962C8B-B14F-4D97-AF65-F5344CB8AC3E}">
        <p14:creationId xmlns:p14="http://schemas.microsoft.com/office/powerpoint/2010/main" val="4142855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6FB7759B-EDBA-FCA9-B0AA-EC0201F1B547}"/>
              </a:ext>
            </a:extLst>
          </p:cNvPr>
          <p:cNvPicPr>
            <a:picLocks noChangeAspect="1"/>
          </p:cNvPicPr>
          <p:nvPr/>
        </p:nvPicPr>
        <p:blipFill>
          <a:blip r:embed="rId2"/>
          <a:stretch>
            <a:fillRect/>
          </a:stretch>
        </p:blipFill>
        <p:spPr>
          <a:xfrm>
            <a:off x="-1" y="321846"/>
            <a:ext cx="12023419" cy="6128381"/>
          </a:xfrm>
          <a:prstGeom prst="rect">
            <a:avLst/>
          </a:prstGeom>
        </p:spPr>
      </p:pic>
    </p:spTree>
    <p:extLst>
      <p:ext uri="{BB962C8B-B14F-4D97-AF65-F5344CB8AC3E}">
        <p14:creationId xmlns:p14="http://schemas.microsoft.com/office/powerpoint/2010/main" val="1307449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60457-4331-C922-1A6E-39412236A1B0}"/>
              </a:ext>
            </a:extLst>
          </p:cNvPr>
          <p:cNvSpPr>
            <a:spLocks noGrp="1"/>
          </p:cNvSpPr>
          <p:nvPr>
            <p:ph type="title"/>
          </p:nvPr>
        </p:nvSpPr>
        <p:spPr>
          <a:xfrm>
            <a:off x="1058562" y="49426"/>
            <a:ext cx="10717426" cy="755679"/>
          </a:xfrm>
        </p:spPr>
        <p:txBody>
          <a:bodyPr>
            <a:noAutofit/>
          </a:bodyPr>
          <a:lstStyle/>
          <a:p>
            <a:r>
              <a:rPr lang="en-US" sz="4800" dirty="0"/>
              <a:t>Year-by-Year Analysis of Nyack REVENUES</a:t>
            </a:r>
          </a:p>
        </p:txBody>
      </p:sp>
      <p:sp>
        <p:nvSpPr>
          <p:cNvPr id="4" name="TextBox 3">
            <a:extLst>
              <a:ext uri="{FF2B5EF4-FFF2-40B4-BE49-F238E27FC236}">
                <a16:creationId xmlns:a16="http://schemas.microsoft.com/office/drawing/2014/main" id="{50F314D0-0AF9-7EB6-D3FA-1D678F975E10}"/>
              </a:ext>
            </a:extLst>
          </p:cNvPr>
          <p:cNvSpPr txBox="1"/>
          <p:nvPr/>
        </p:nvSpPr>
        <p:spPr>
          <a:xfrm>
            <a:off x="416010" y="1052239"/>
            <a:ext cx="11359978" cy="5509200"/>
          </a:xfrm>
          <a:prstGeom prst="rect">
            <a:avLst/>
          </a:prstGeom>
          <a:noFill/>
        </p:spPr>
        <p:txBody>
          <a:bodyPr wrap="square" rtlCol="0">
            <a:spAutoFit/>
          </a:bodyPr>
          <a:lstStyle/>
          <a:p>
            <a:r>
              <a:rPr lang="en-US" sz="3200" b="1" dirty="0"/>
              <a:t>Actual</a:t>
            </a:r>
            <a:r>
              <a:rPr lang="en-US" sz="3200" dirty="0"/>
              <a:t> </a:t>
            </a:r>
            <a:r>
              <a:rPr lang="en-US" sz="3200" b="1" dirty="0"/>
              <a:t>Revenues</a:t>
            </a:r>
            <a:r>
              <a:rPr lang="en-US" sz="3200" dirty="0"/>
              <a:t> for Budget Years </a:t>
            </a:r>
          </a:p>
          <a:p>
            <a:r>
              <a:rPr lang="en-US" sz="3200" dirty="0"/>
              <a:t>2018-19</a:t>
            </a:r>
          </a:p>
          <a:p>
            <a:r>
              <a:rPr lang="en-US" sz="3200" dirty="0"/>
              <a:t>2019-20</a:t>
            </a:r>
          </a:p>
          <a:p>
            <a:r>
              <a:rPr lang="en-US" sz="3200" dirty="0"/>
              <a:t>2020-21</a:t>
            </a:r>
          </a:p>
          <a:p>
            <a:r>
              <a:rPr lang="en-US" sz="3200" dirty="0"/>
              <a:t>2021-22</a:t>
            </a:r>
          </a:p>
          <a:p>
            <a:r>
              <a:rPr lang="en-US" sz="3200" dirty="0"/>
              <a:t>2022-23</a:t>
            </a:r>
          </a:p>
          <a:p>
            <a:endParaRPr lang="en-US" sz="3200" dirty="0"/>
          </a:p>
          <a:p>
            <a:r>
              <a:rPr lang="en-US" sz="3200" b="1" dirty="0"/>
              <a:t>Budgeted Revenues  </a:t>
            </a:r>
            <a:r>
              <a:rPr lang="en-US" sz="3200" dirty="0"/>
              <a:t>for Budget Year 2023-24 </a:t>
            </a:r>
          </a:p>
          <a:p>
            <a:r>
              <a:rPr lang="en-US" sz="3200" dirty="0"/>
              <a:t>(Since we don’t have full-year Actuals yet)</a:t>
            </a:r>
          </a:p>
          <a:p>
            <a:endParaRPr lang="en-US" sz="3200" dirty="0"/>
          </a:p>
          <a:p>
            <a:r>
              <a:rPr lang="en-US" sz="3200" b="1" dirty="0"/>
              <a:t>Proposed Revenues </a:t>
            </a:r>
            <a:r>
              <a:rPr lang="en-US" sz="3200" dirty="0"/>
              <a:t>for Budget Year 2024-25</a:t>
            </a:r>
          </a:p>
        </p:txBody>
      </p:sp>
    </p:spTree>
    <p:extLst>
      <p:ext uri="{BB962C8B-B14F-4D97-AF65-F5344CB8AC3E}">
        <p14:creationId xmlns:p14="http://schemas.microsoft.com/office/powerpoint/2010/main" val="3723835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with medium confidence">
            <a:extLst>
              <a:ext uri="{FF2B5EF4-FFF2-40B4-BE49-F238E27FC236}">
                <a16:creationId xmlns:a16="http://schemas.microsoft.com/office/drawing/2014/main" id="{CC3C6DC0-8253-54AC-0E91-875BDF4D64E2}"/>
              </a:ext>
            </a:extLst>
          </p:cNvPr>
          <p:cNvPicPr>
            <a:picLocks noChangeAspect="1"/>
          </p:cNvPicPr>
          <p:nvPr/>
        </p:nvPicPr>
        <p:blipFill>
          <a:blip r:embed="rId2"/>
          <a:stretch>
            <a:fillRect/>
          </a:stretch>
        </p:blipFill>
        <p:spPr>
          <a:xfrm>
            <a:off x="241300" y="115824"/>
            <a:ext cx="11709400" cy="6742176"/>
          </a:xfrm>
          <a:prstGeom prst="rect">
            <a:avLst/>
          </a:prstGeom>
        </p:spPr>
      </p:pic>
    </p:spTree>
    <p:extLst>
      <p:ext uri="{BB962C8B-B14F-4D97-AF65-F5344CB8AC3E}">
        <p14:creationId xmlns:p14="http://schemas.microsoft.com/office/powerpoint/2010/main" val="3380627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going up&#10;&#10;Description automatically generated with medium confidence">
            <a:extLst>
              <a:ext uri="{FF2B5EF4-FFF2-40B4-BE49-F238E27FC236}">
                <a16:creationId xmlns:a16="http://schemas.microsoft.com/office/drawing/2014/main" id="{EAEED0DA-D1D9-BED8-CCFE-18929E15C72E}"/>
              </a:ext>
            </a:extLst>
          </p:cNvPr>
          <p:cNvPicPr>
            <a:picLocks noChangeAspect="1"/>
          </p:cNvPicPr>
          <p:nvPr/>
        </p:nvPicPr>
        <p:blipFill>
          <a:blip r:embed="rId2"/>
          <a:stretch>
            <a:fillRect/>
          </a:stretch>
        </p:blipFill>
        <p:spPr>
          <a:xfrm>
            <a:off x="238125" y="0"/>
            <a:ext cx="11715750" cy="6738210"/>
          </a:xfrm>
          <a:prstGeom prst="rect">
            <a:avLst/>
          </a:prstGeom>
        </p:spPr>
      </p:pic>
    </p:spTree>
    <p:extLst>
      <p:ext uri="{BB962C8B-B14F-4D97-AF65-F5344CB8AC3E}">
        <p14:creationId xmlns:p14="http://schemas.microsoft.com/office/powerpoint/2010/main" val="329847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01F979B4-EF29-F83E-A644-D6DBD31A76CB}"/>
              </a:ext>
            </a:extLst>
          </p:cNvPr>
          <p:cNvPicPr>
            <a:picLocks noChangeAspect="1"/>
          </p:cNvPicPr>
          <p:nvPr/>
        </p:nvPicPr>
        <p:blipFill>
          <a:blip r:embed="rId2"/>
          <a:stretch>
            <a:fillRect/>
          </a:stretch>
        </p:blipFill>
        <p:spPr>
          <a:xfrm>
            <a:off x="452309" y="0"/>
            <a:ext cx="11287382" cy="6491838"/>
          </a:xfrm>
          <a:prstGeom prst="rect">
            <a:avLst/>
          </a:prstGeom>
        </p:spPr>
      </p:pic>
    </p:spTree>
    <p:extLst>
      <p:ext uri="{BB962C8B-B14F-4D97-AF65-F5344CB8AC3E}">
        <p14:creationId xmlns:p14="http://schemas.microsoft.com/office/powerpoint/2010/main" val="2922705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F9F80841-69A2-79F2-2372-3FB620EF2F64}"/>
              </a:ext>
            </a:extLst>
          </p:cNvPr>
          <p:cNvPicPr>
            <a:picLocks noChangeAspect="1"/>
          </p:cNvPicPr>
          <p:nvPr/>
        </p:nvPicPr>
        <p:blipFill>
          <a:blip r:embed="rId2"/>
          <a:stretch>
            <a:fillRect/>
          </a:stretch>
        </p:blipFill>
        <p:spPr>
          <a:xfrm>
            <a:off x="238125" y="119790"/>
            <a:ext cx="11715750" cy="6738210"/>
          </a:xfrm>
          <a:prstGeom prst="rect">
            <a:avLst/>
          </a:prstGeom>
        </p:spPr>
      </p:pic>
    </p:spTree>
    <p:extLst>
      <p:ext uri="{BB962C8B-B14F-4D97-AF65-F5344CB8AC3E}">
        <p14:creationId xmlns:p14="http://schemas.microsoft.com/office/powerpoint/2010/main" val="4040336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34367854-23A0-CE53-9E3A-877D42A717C6}"/>
              </a:ext>
            </a:extLst>
          </p:cNvPr>
          <p:cNvPicPr>
            <a:picLocks noChangeAspect="1"/>
          </p:cNvPicPr>
          <p:nvPr/>
        </p:nvPicPr>
        <p:blipFill>
          <a:blip r:embed="rId2"/>
          <a:stretch>
            <a:fillRect/>
          </a:stretch>
        </p:blipFill>
        <p:spPr>
          <a:xfrm>
            <a:off x="305117" y="0"/>
            <a:ext cx="11581766" cy="6661150"/>
          </a:xfrm>
          <a:prstGeom prst="rect">
            <a:avLst/>
          </a:prstGeom>
        </p:spPr>
      </p:pic>
    </p:spTree>
    <p:extLst>
      <p:ext uri="{BB962C8B-B14F-4D97-AF65-F5344CB8AC3E}">
        <p14:creationId xmlns:p14="http://schemas.microsoft.com/office/powerpoint/2010/main" val="322680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 going up&#10;&#10;Description automatically generated with medium confidence">
            <a:extLst>
              <a:ext uri="{FF2B5EF4-FFF2-40B4-BE49-F238E27FC236}">
                <a16:creationId xmlns:a16="http://schemas.microsoft.com/office/drawing/2014/main" id="{C43A850C-469E-0DB0-7C8C-155F0E964141}"/>
              </a:ext>
            </a:extLst>
          </p:cNvPr>
          <p:cNvPicPr>
            <a:picLocks noChangeAspect="1"/>
          </p:cNvPicPr>
          <p:nvPr/>
        </p:nvPicPr>
        <p:blipFill>
          <a:blip r:embed="rId2"/>
          <a:stretch>
            <a:fillRect/>
          </a:stretch>
        </p:blipFill>
        <p:spPr>
          <a:xfrm>
            <a:off x="0" y="92676"/>
            <a:ext cx="12192000" cy="6779963"/>
          </a:xfrm>
          <a:prstGeom prst="rect">
            <a:avLst/>
          </a:prstGeom>
        </p:spPr>
      </p:pic>
    </p:spTree>
    <p:extLst>
      <p:ext uri="{BB962C8B-B14F-4D97-AF65-F5344CB8AC3E}">
        <p14:creationId xmlns:p14="http://schemas.microsoft.com/office/powerpoint/2010/main" val="3919770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F2E8822B-9A50-7379-882C-97617DEFD198}"/>
              </a:ext>
            </a:extLst>
          </p:cNvPr>
          <p:cNvPicPr>
            <a:picLocks noChangeAspect="1"/>
          </p:cNvPicPr>
          <p:nvPr/>
        </p:nvPicPr>
        <p:blipFill>
          <a:blip r:embed="rId2"/>
          <a:stretch>
            <a:fillRect/>
          </a:stretch>
        </p:blipFill>
        <p:spPr>
          <a:xfrm>
            <a:off x="238125" y="119790"/>
            <a:ext cx="11715750" cy="6738210"/>
          </a:xfrm>
          <a:prstGeom prst="rect">
            <a:avLst/>
          </a:prstGeom>
        </p:spPr>
      </p:pic>
    </p:spTree>
    <p:extLst>
      <p:ext uri="{BB962C8B-B14F-4D97-AF65-F5344CB8AC3E}">
        <p14:creationId xmlns:p14="http://schemas.microsoft.com/office/powerpoint/2010/main" val="4179637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with a line&#10;&#10;Description automatically generated">
            <a:extLst>
              <a:ext uri="{FF2B5EF4-FFF2-40B4-BE49-F238E27FC236}">
                <a16:creationId xmlns:a16="http://schemas.microsoft.com/office/drawing/2014/main" id="{13D7435F-0C41-9F6A-599F-7C80B9EF9421}"/>
              </a:ext>
            </a:extLst>
          </p:cNvPr>
          <p:cNvPicPr>
            <a:picLocks noChangeAspect="1"/>
          </p:cNvPicPr>
          <p:nvPr/>
        </p:nvPicPr>
        <p:blipFill>
          <a:blip r:embed="rId2"/>
          <a:stretch>
            <a:fillRect/>
          </a:stretch>
        </p:blipFill>
        <p:spPr>
          <a:xfrm>
            <a:off x="238125" y="119790"/>
            <a:ext cx="11715750" cy="6738210"/>
          </a:xfrm>
          <a:prstGeom prst="rect">
            <a:avLst/>
          </a:prstGeom>
        </p:spPr>
      </p:pic>
    </p:spTree>
    <p:extLst>
      <p:ext uri="{BB962C8B-B14F-4D97-AF65-F5344CB8AC3E}">
        <p14:creationId xmlns:p14="http://schemas.microsoft.com/office/powerpoint/2010/main" val="429233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showing a line&#10;&#10;Description automatically generated">
            <a:extLst>
              <a:ext uri="{FF2B5EF4-FFF2-40B4-BE49-F238E27FC236}">
                <a16:creationId xmlns:a16="http://schemas.microsoft.com/office/drawing/2014/main" id="{A34B5922-9648-DA66-3029-61969BC1666F}"/>
              </a:ext>
            </a:extLst>
          </p:cNvPr>
          <p:cNvPicPr>
            <a:picLocks noChangeAspect="1"/>
          </p:cNvPicPr>
          <p:nvPr/>
        </p:nvPicPr>
        <p:blipFill>
          <a:blip r:embed="rId2"/>
          <a:stretch>
            <a:fillRect/>
          </a:stretch>
        </p:blipFill>
        <p:spPr>
          <a:xfrm>
            <a:off x="498389" y="209583"/>
            <a:ext cx="11195222" cy="6438833"/>
          </a:xfrm>
          <a:prstGeom prst="rect">
            <a:avLst/>
          </a:prstGeom>
        </p:spPr>
      </p:pic>
    </p:spTree>
    <p:extLst>
      <p:ext uri="{BB962C8B-B14F-4D97-AF65-F5344CB8AC3E}">
        <p14:creationId xmlns:p14="http://schemas.microsoft.com/office/powerpoint/2010/main" val="3998859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9DCAD-A2DD-D6A7-8E44-55F11C86BF41}"/>
              </a:ext>
            </a:extLst>
          </p:cNvPr>
          <p:cNvSpPr>
            <a:spLocks noGrp="1"/>
          </p:cNvSpPr>
          <p:nvPr>
            <p:ph type="title"/>
          </p:nvPr>
        </p:nvSpPr>
        <p:spPr>
          <a:xfrm>
            <a:off x="838200" y="200233"/>
            <a:ext cx="10515600" cy="1325563"/>
          </a:xfrm>
        </p:spPr>
        <p:txBody>
          <a:bodyPr/>
          <a:lstStyle/>
          <a:p>
            <a:pPr algn="ctr"/>
            <a:r>
              <a:rPr lang="en-US" sz="7500" dirty="0"/>
              <a:t>Resources</a:t>
            </a:r>
            <a:r>
              <a:rPr lang="en-US" dirty="0"/>
              <a:t>	</a:t>
            </a:r>
          </a:p>
        </p:txBody>
      </p:sp>
      <p:sp>
        <p:nvSpPr>
          <p:cNvPr id="3" name="Content Placeholder 2">
            <a:extLst>
              <a:ext uri="{FF2B5EF4-FFF2-40B4-BE49-F238E27FC236}">
                <a16:creationId xmlns:a16="http://schemas.microsoft.com/office/drawing/2014/main" id="{F7189F62-BC2F-C196-2BFA-89F3B22922B0}"/>
              </a:ext>
            </a:extLst>
          </p:cNvPr>
          <p:cNvSpPr>
            <a:spLocks noGrp="1"/>
          </p:cNvSpPr>
          <p:nvPr>
            <p:ph idx="1"/>
          </p:nvPr>
        </p:nvSpPr>
        <p:spPr/>
        <p:txBody>
          <a:bodyPr/>
          <a:lstStyle/>
          <a:p>
            <a:r>
              <a:rPr lang="en-US" dirty="0"/>
              <a:t>Budget docs: </a:t>
            </a:r>
            <a:r>
              <a:rPr lang="en-US" u="sng" dirty="0" err="1"/>
              <a:t>www.nyack.link</a:t>
            </a:r>
            <a:r>
              <a:rPr lang="en-US" u="sng" dirty="0"/>
              <a:t>/budget</a:t>
            </a:r>
          </a:p>
          <a:p>
            <a:endParaRPr lang="en-US" dirty="0"/>
          </a:p>
          <a:p>
            <a:r>
              <a:rPr lang="en-US" dirty="0"/>
              <a:t>Budget Workshops and Meetings</a:t>
            </a:r>
          </a:p>
          <a:p>
            <a:pPr lvl="1"/>
            <a:r>
              <a:rPr lang="en-US" dirty="0"/>
              <a:t>Thursday, April 4, 5PM: Budget Workshop </a:t>
            </a:r>
          </a:p>
          <a:p>
            <a:pPr lvl="1"/>
            <a:r>
              <a:rPr lang="en-US" dirty="0"/>
              <a:t>Thursday, April 11, 8:00PM: Official Public Hearing</a:t>
            </a:r>
          </a:p>
          <a:p>
            <a:pPr lvl="1"/>
            <a:r>
              <a:rPr lang="en-US" dirty="0"/>
              <a:t>Thursday, April 18, 6PM: Budget Workshop</a:t>
            </a:r>
          </a:p>
          <a:p>
            <a:pPr lvl="1"/>
            <a:r>
              <a:rPr lang="en-US" dirty="0"/>
              <a:t>Thursday, April 25, 7:30PM: Village Board Meeting to Pass the final budget. </a:t>
            </a:r>
          </a:p>
          <a:p>
            <a:pPr lvl="1"/>
            <a:endParaRPr lang="en-US" dirty="0"/>
          </a:p>
          <a:p>
            <a:r>
              <a:rPr lang="en-US" dirty="0"/>
              <a:t>Questions? </a:t>
            </a:r>
            <a:r>
              <a:rPr lang="en-US" dirty="0" err="1"/>
              <a:t>joerand@nyack-ny.gov</a:t>
            </a:r>
            <a:r>
              <a:rPr lang="en-US" dirty="0"/>
              <a:t>.</a:t>
            </a:r>
          </a:p>
          <a:p>
            <a:endParaRPr lang="en-US" dirty="0"/>
          </a:p>
        </p:txBody>
      </p:sp>
    </p:spTree>
    <p:extLst>
      <p:ext uri="{BB962C8B-B14F-4D97-AF65-F5344CB8AC3E}">
        <p14:creationId xmlns:p14="http://schemas.microsoft.com/office/powerpoint/2010/main" val="3429791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TotalTime>
  <Words>961</Words>
  <Application>Microsoft Office PowerPoint</Application>
  <PresentationFormat>Widescreen</PresentationFormat>
  <Paragraphs>92</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Aptos</vt:lpstr>
      <vt:lpstr>Aptos Display</vt:lpstr>
      <vt:lpstr>Arial</vt:lpstr>
      <vt:lpstr>Office Theme</vt:lpstr>
      <vt:lpstr>Village of Nyack  Budget Analysis 2024-25 FIRST DRAFT</vt:lpstr>
      <vt:lpstr>What’s in this Presentation</vt:lpstr>
      <vt:lpstr>Budget Process Schedule</vt:lpstr>
      <vt:lpstr>Overview of 2024-25 Budget: Revenues</vt:lpstr>
      <vt:lpstr>Overview of 2024-25 Budget: Expenses</vt:lpstr>
      <vt:lpstr>Major New Proposals for 2024-25 Budget</vt:lpstr>
      <vt:lpstr>10 New Proposals (By Size Order)</vt:lpstr>
      <vt:lpstr>Overall View of Revenues and Expenses Proposed for 2024-25 Budget</vt:lpstr>
      <vt:lpstr>PowerPoint Presentation</vt:lpstr>
      <vt:lpstr>PowerPoint Presentation</vt:lpstr>
      <vt:lpstr>PowerPoint Presentation</vt:lpstr>
      <vt:lpstr>Year-by-Year Analysis of Nyack Expenses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Year-by-Year Analysis of Nyack REVENUES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Village of Nyack  Budget Analysis 2024-25</dc:title>
  <dc:creator>Joseph Rand</dc:creator>
  <cp:lastModifiedBy>ANN TLSTY</cp:lastModifiedBy>
  <cp:revision>3</cp:revision>
  <dcterms:created xsi:type="dcterms:W3CDTF">2024-03-29T15:37:15Z</dcterms:created>
  <dcterms:modified xsi:type="dcterms:W3CDTF">2024-04-01T12:51:53Z</dcterms:modified>
</cp:coreProperties>
</file>